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62" r:id="rId2"/>
    <p:sldId id="261" r:id="rId3"/>
    <p:sldId id="263" r:id="rId4"/>
    <p:sldId id="267" r:id="rId5"/>
    <p:sldId id="270" r:id="rId6"/>
    <p:sldId id="269" r:id="rId7"/>
    <p:sldId id="265" r:id="rId8"/>
    <p:sldId id="271" r:id="rId9"/>
    <p:sldId id="282" r:id="rId10"/>
    <p:sldId id="281" r:id="rId11"/>
    <p:sldId id="273" r:id="rId12"/>
    <p:sldId id="302" r:id="rId13"/>
    <p:sldId id="274" r:id="rId14"/>
    <p:sldId id="303" r:id="rId15"/>
    <p:sldId id="304" r:id="rId16"/>
    <p:sldId id="275" r:id="rId17"/>
    <p:sldId id="276" r:id="rId18"/>
    <p:sldId id="277" r:id="rId19"/>
    <p:sldId id="279" r:id="rId20"/>
    <p:sldId id="283" r:id="rId21"/>
    <p:sldId id="285" r:id="rId2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2476"/>
    <a:srgbClr val="3333CC"/>
    <a:srgbClr val="271DA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9669" autoAdjust="0"/>
  </p:normalViewPr>
  <p:slideViewPr>
    <p:cSldViewPr>
      <p:cViewPr varScale="1">
        <p:scale>
          <a:sx n="65" d="100"/>
          <a:sy n="65" d="100"/>
        </p:scale>
        <p:origin x="-12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B6600-1263-410B-B84D-C95D0E301AB4}" type="datetimeFigureOut">
              <a:rPr lang="hr-HR" smtClean="0"/>
              <a:pPr/>
              <a:t>6.10.2017.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782B2-A18E-49BE-9809-C36BF2F8E18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87240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782B2-A18E-49BE-9809-C36BF2F8E180}" type="slidenum">
              <a:rPr lang="hr-HR" smtClean="0"/>
              <a:pPr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41242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782B2-A18E-49BE-9809-C36BF2F8E180}" type="slidenum">
              <a:rPr lang="hr-HR" smtClean="0"/>
              <a:pPr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72890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782B2-A18E-49BE-9809-C36BF2F8E180}" type="slidenum">
              <a:rPr lang="hr-HR" smtClean="0"/>
              <a:pPr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496087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782B2-A18E-49BE-9809-C36BF2F8E180}" type="slidenum">
              <a:rPr lang="hr-HR" smtClean="0"/>
              <a:pPr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21610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782B2-A18E-49BE-9809-C36BF2F8E180}" type="slidenum">
              <a:rPr lang="hr-HR" smtClean="0"/>
              <a:pPr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82437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utni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utni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7CEEB03-D74A-4773-B15C-9EB0F1F148EB}" type="datetimeFigureOut">
              <a:rPr lang="hr-HR" smtClean="0"/>
              <a:pPr/>
              <a:t>6.10.2017.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E45546-42ED-4B4C-81C7-DE4F37BD41B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EEB03-D74A-4773-B15C-9EB0F1F148EB}" type="datetimeFigureOut">
              <a:rPr lang="hr-HR" smtClean="0"/>
              <a:pPr/>
              <a:t>6.10.2017.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5546-42ED-4B4C-81C7-DE4F37BD41B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7CEEB03-D74A-4773-B15C-9EB0F1F148EB}" type="datetimeFigureOut">
              <a:rPr lang="hr-HR" smtClean="0"/>
              <a:pPr/>
              <a:t>6.10.2017.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Pravokutni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avokutni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7E45546-42ED-4B4C-81C7-DE4F37BD41B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EEB03-D74A-4773-B15C-9EB0F1F148EB}" type="datetimeFigureOut">
              <a:rPr lang="hr-HR" smtClean="0"/>
              <a:pPr/>
              <a:t>6.10.2017.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7E45546-42ED-4B4C-81C7-DE4F37BD41B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7" name="Pravokutni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avokutni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2" name="Rezervirano mjesto datum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EEB03-D74A-4773-B15C-9EB0F1F148EB}" type="datetimeFigureOut">
              <a:rPr lang="hr-HR" smtClean="0"/>
              <a:pPr/>
              <a:t>6.10.2017.</a:t>
            </a:fld>
            <a:endParaRPr lang="hr-HR"/>
          </a:p>
        </p:txBody>
      </p:sp>
      <p:sp>
        <p:nvSpPr>
          <p:cNvPr id="13" name="Rezervirano mjesto broja slajda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7E45546-42ED-4B4C-81C7-DE4F37BD41B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4" name="Rezervirano mjesto podnožja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8" name="Rezervirano mjesto datum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7CEEB03-D74A-4773-B15C-9EB0F1F148EB}" type="datetimeFigureOut">
              <a:rPr lang="hr-HR" smtClean="0"/>
              <a:pPr/>
              <a:t>6.10.2017.</a:t>
            </a:fld>
            <a:endParaRPr lang="hr-HR"/>
          </a:p>
        </p:txBody>
      </p:sp>
      <p:sp>
        <p:nvSpPr>
          <p:cNvPr id="10" name="Rezervirano mjesto broja slajda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7E45546-42ED-4B4C-81C7-DE4F37BD41B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2" name="Rezervirano mjesto podnožja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7CEEB03-D74A-4773-B15C-9EB0F1F148EB}" type="datetimeFigureOut">
              <a:rPr lang="hr-HR" smtClean="0"/>
              <a:pPr/>
              <a:t>6.10.2017.</a:t>
            </a:fld>
            <a:endParaRPr lang="hr-HR"/>
          </a:p>
        </p:txBody>
      </p:sp>
      <p:sp>
        <p:nvSpPr>
          <p:cNvPr id="12" name="Rezervirano mjesto broja slajda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7E45546-42ED-4B4C-81C7-DE4F37BD41B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4" name="Rezervirano mjesto podnožja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r-HR"/>
          </a:p>
        </p:txBody>
      </p:sp>
      <p:sp>
        <p:nvSpPr>
          <p:cNvPr id="16" name="Rezervirano mjesto teksta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15" name="Rezervirano mjesto teksta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EEB03-D74A-4773-B15C-9EB0F1F148EB}" type="datetimeFigureOut">
              <a:rPr lang="hr-HR" smtClean="0"/>
              <a:pPr/>
              <a:t>6.10.2017.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7E45546-42ED-4B4C-81C7-DE4F37BD41B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EEB03-D74A-4773-B15C-9EB0F1F148EB}" type="datetimeFigureOut">
              <a:rPr lang="hr-HR" smtClean="0"/>
              <a:pPr/>
              <a:t>6.10.2017.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E45546-42ED-4B4C-81C7-DE4F37BD41B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EEB03-D74A-4773-B15C-9EB0F1F148EB}" type="datetimeFigureOut">
              <a:rPr lang="hr-HR" smtClean="0"/>
              <a:pPr/>
              <a:t>6.10.2017.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7E45546-42ED-4B4C-81C7-DE4F37BD41B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8" name="Pravokutni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utni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1" name="Pravokutni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zervirano mjesto datum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7CEEB03-D74A-4773-B15C-9EB0F1F148EB}" type="datetimeFigureOut">
              <a:rPr lang="hr-HR" smtClean="0"/>
              <a:pPr/>
              <a:t>6.10.2017.</a:t>
            </a:fld>
            <a:endParaRPr lang="hr-HR"/>
          </a:p>
        </p:txBody>
      </p:sp>
      <p:sp>
        <p:nvSpPr>
          <p:cNvPr id="13" name="Rezervirano mjesto broja slajda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7E45546-42ED-4B4C-81C7-DE4F37BD41B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4" name="Rezervirano mjesto podnožja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7CEEB03-D74A-4773-B15C-9EB0F1F148EB}" type="datetimeFigureOut">
              <a:rPr lang="hr-HR" smtClean="0"/>
              <a:pPr/>
              <a:t>6.10.2017.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Pravokutni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avokutni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7E45546-42ED-4B4C-81C7-DE4F37BD41B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ctrTitle"/>
          </p:nvPr>
        </p:nvSpPr>
        <p:spPr>
          <a:xfrm>
            <a:off x="2362200" y="5733256"/>
            <a:ext cx="6477000" cy="936104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vi-VN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SCHÖNS</a:t>
            </a:r>
            <a:r>
              <a:rPr lang="hr-HR" sz="32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T</a:t>
            </a:r>
            <a:r>
              <a:rPr lang="vi-VN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ATT</a:t>
            </a:r>
            <a:r>
              <a:rPr lang="hr-HR" sz="3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Tahoma" pitchFamily="34" charset="0"/>
                <a:cs typeface="Tahoma" pitchFamily="34" charset="0"/>
              </a:rPr>
              <a:t>SKI POKRET</a:t>
            </a:r>
            <a:endParaRPr lang="hr-HR" sz="3200" b="1" dirty="0">
              <a:solidFill>
                <a:schemeClr val="accent2">
                  <a:lumMod val="75000"/>
                </a:schemeClr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pic>
        <p:nvPicPr>
          <p:cNvPr id="19460" name="Picture 4" descr="Slikovni rezultat za ŠEnštatski pokr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620688"/>
            <a:ext cx="3759883" cy="5013177"/>
          </a:xfrm>
          <a:prstGeom prst="rect">
            <a:avLst/>
          </a:prstGeom>
          <a:ln>
            <a:solidFill>
              <a:srgbClr val="3333CC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2. SAVEZ LJUBAVI</a:t>
            </a:r>
            <a:endParaRPr lang="hr-HR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zervirano mjesto sadržaja 6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964488" cy="5257800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vi-VN" sz="3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Prvi Savez ljubavi dogodio se u Schönstattu kada je utemeljitelj, otac Joseph Kentenich, zajedno s </a:t>
            </a:r>
            <a:r>
              <a:rPr lang="hr-HR" sz="3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3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mladim sjemeništarcima, 18. 10. 1914., sklopio</a:t>
            </a:r>
            <a:r>
              <a:rPr lang="hr-HR" sz="3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prvi</a:t>
            </a:r>
            <a:r>
              <a:rPr lang="vi-VN" sz="3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Savez ljubavi s Marijom.</a:t>
            </a:r>
            <a:endParaRPr lang="hr-HR" sz="3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vi-VN" sz="3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Sadržaj tog Saveza ljubavi je molba Majci Božjoj da se nastani u schönstattskoj kapeli i djeluje </a:t>
            </a:r>
            <a:r>
              <a:rPr lang="hr-HR" sz="3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kao odgojiteljica slobodnog čovjeka. </a:t>
            </a:r>
            <a:r>
              <a:rPr lang="vi-VN" sz="3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Kao uzvrat Majci Božjoj za njene milosti, o. Kentenich je mladićima preporučio da donose svaki dan svojoj nebeskoj Majci svoje molitve i žrtve, svoje ispunjene odluke i obaveze, a osobito svoj trud oko samoodgoja</a:t>
            </a:r>
            <a:r>
              <a:rPr lang="hr-HR" sz="3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-HR" sz="3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</a:t>
            </a:r>
            <a:r>
              <a:rPr lang="hr-HR" sz="3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Milosni</a:t>
            </a:r>
            <a:r>
              <a:rPr lang="hr-HR" sz="3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kapital</a:t>
            </a:r>
          </a:p>
          <a:p>
            <a:r>
              <a:rPr lang="hr-HR" sz="3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Oni tome žele dati doprinos radikalnim životom u vjeri i zauzimanju za </a:t>
            </a:r>
            <a:r>
              <a:rPr lang="hr-HR" sz="3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Schönstatt</a:t>
            </a:r>
            <a:r>
              <a:rPr lang="hr-HR" sz="3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«Ništa bez tebe – ništa bez nas.”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8153400" cy="670520"/>
          </a:xfrm>
        </p:spPr>
        <p:txBody>
          <a:bodyPr>
            <a:noAutofit/>
          </a:bodyPr>
          <a:lstStyle/>
          <a:p>
            <a:pPr algn="ctr"/>
            <a:r>
              <a:rPr lang="hr-HR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KUĆNO SVETIŠTE</a:t>
            </a:r>
            <a:r>
              <a:rPr lang="hr-H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r-H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hr-H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107505" y="1340768"/>
            <a:ext cx="5328592" cy="5517232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hr-HR" sz="8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Bitna načela </a:t>
            </a:r>
            <a:r>
              <a:rPr lang="hr-HR" sz="88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schönstattskog</a:t>
            </a:r>
            <a:r>
              <a:rPr lang="hr-HR" sz="8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Kućnog svetišta su:</a:t>
            </a:r>
            <a:endParaRPr lang="hr-HR" sz="8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hr-HR" sz="8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Isusov križ, Slika Majke Triput Divne, slika ili simbol </a:t>
            </a:r>
            <a:r>
              <a:rPr lang="hr-HR" sz="8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schönstattskog</a:t>
            </a:r>
            <a:r>
              <a:rPr lang="hr-HR" sz="8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svetišta, slika osnivača oca </a:t>
            </a:r>
            <a:r>
              <a:rPr lang="hr-HR" sz="8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Josepha</a:t>
            </a:r>
            <a:r>
              <a:rPr lang="hr-HR" sz="8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-HR" sz="8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Kentenicha</a:t>
            </a:r>
            <a:r>
              <a:rPr lang="hr-HR" sz="8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algn="just"/>
            <a:r>
              <a:rPr lang="hr-HR" sz="8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Kućno svetište treba blagosloviti svećenik. Postoji posebni formular za to. Dobiva se zajedno s knjižicom „Kućno svetište“.</a:t>
            </a:r>
          </a:p>
          <a:p>
            <a:pPr algn="just"/>
            <a:r>
              <a:rPr lang="hr-HR" sz="8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Kućno svetište živi od </a:t>
            </a:r>
            <a:r>
              <a:rPr lang="hr-HR" sz="8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duhovnih doprinosa</a:t>
            </a:r>
            <a:r>
              <a:rPr lang="hr-HR" sz="8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onih koji su se za to prijavili, (molitve, žrtve, ispunjene odluke i obaveze, trud oko samoodgoja. </a:t>
            </a:r>
          </a:p>
          <a:p>
            <a:pPr algn="just"/>
            <a:r>
              <a:rPr lang="hr-HR" sz="8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Puno obitelji ima za svoje duhovne doprinose jedan mali </a:t>
            </a:r>
            <a:r>
              <a:rPr lang="hr-HR" sz="8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vrč</a:t>
            </a:r>
            <a:r>
              <a:rPr lang="hr-HR" sz="8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 Kućnom svetištu u koji stavljaju svoje pisane molbe, zahvale, nakane, darove samoodgoja…</a:t>
            </a:r>
          </a:p>
          <a:p>
            <a:pPr marL="0" indent="0">
              <a:buNone/>
            </a:pPr>
            <a:endParaRPr lang="hr-HR" sz="8800" dirty="0" smtClean="0"/>
          </a:p>
          <a:p>
            <a:pPr marL="0" indent="0">
              <a:buNone/>
            </a:pPr>
            <a:endParaRPr lang="hr-HR" sz="8800" dirty="0" smtClean="0"/>
          </a:p>
          <a:p>
            <a:endParaRPr lang="hr-HR" sz="6200" dirty="0"/>
          </a:p>
        </p:txBody>
      </p:sp>
      <p:pic>
        <p:nvPicPr>
          <p:cNvPr id="31746" name="Picture 2" descr="Slikovni rezultat za kućno svetiš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3118" y="1844824"/>
            <a:ext cx="3037428" cy="4536504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KUĆNO SVETIŠTE</a:t>
            </a:r>
            <a:endParaRPr lang="hr-HR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2"/>
          </p:nvPr>
        </p:nvSpPr>
        <p:spPr>
          <a:xfrm>
            <a:off x="251520" y="1589566"/>
            <a:ext cx="8712968" cy="515180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r-HR" dirty="0"/>
              <a:t>- 1) Poseban </a:t>
            </a:r>
            <a:r>
              <a:rPr lang="hr-HR" dirty="0" err="1"/>
              <a:t>schönstattski</a:t>
            </a:r>
            <a:r>
              <a:rPr lang="hr-HR" dirty="0"/>
              <a:t> križ je takozvani "križ jedinstva" (gdje se vidi Marija pod križem), ali ne mora biti taj križ!</a:t>
            </a:r>
          </a:p>
          <a:p>
            <a:pPr marL="0" indent="0">
              <a:buNone/>
            </a:pPr>
            <a:r>
              <a:rPr lang="hr-HR" dirty="0"/>
              <a:t>- 2) Slika </a:t>
            </a:r>
            <a:r>
              <a:rPr lang="hr-HR" dirty="0" err="1"/>
              <a:t>sch</a:t>
            </a:r>
            <a:r>
              <a:rPr lang="de-DE" dirty="0"/>
              <a:t>ö</a:t>
            </a:r>
            <a:r>
              <a:rPr lang="hr-HR" dirty="0" err="1"/>
              <a:t>nstattskog</a:t>
            </a:r>
            <a:r>
              <a:rPr lang="hr-HR" dirty="0"/>
              <a:t> svetišta uspostavlja vezu Kućnog svetišta s velikim svetištem (kapelicom, koja je hodočasničko mjesto i mjesto milosti).</a:t>
            </a:r>
          </a:p>
          <a:p>
            <a:pPr marL="0" indent="0">
              <a:buNone/>
            </a:pPr>
            <a:r>
              <a:rPr lang="hr-HR" dirty="0"/>
              <a:t>- 3) Osnivač, otac Josip </a:t>
            </a:r>
            <a:r>
              <a:rPr lang="hr-HR" dirty="0" err="1"/>
              <a:t>Kentenih</a:t>
            </a:r>
            <a:r>
              <a:rPr lang="hr-HR" dirty="0"/>
              <a:t>,  osobno je nama i našim obiteljima veliki zagovornik.</a:t>
            </a:r>
          </a:p>
          <a:p>
            <a:pPr marL="0" indent="0">
              <a:buNone/>
            </a:pPr>
            <a:r>
              <a:rPr lang="hr-HR" dirty="0"/>
              <a:t>B) Dodatna ili osobna načela Kućnog svetišta bi bila na primjer:</a:t>
            </a:r>
          </a:p>
          <a:p>
            <a:pPr marL="0" indent="0">
              <a:buNone/>
            </a:pPr>
            <a:r>
              <a:rPr lang="hr-HR" dirty="0"/>
              <a:t>- Slike svojih dragih (obitelj, rodbina, prijatelji, </a:t>
            </a:r>
            <a:r>
              <a:rPr lang="hr-HR" dirty="0" err="1"/>
              <a:t>i.t.d</a:t>
            </a:r>
            <a:r>
              <a:rPr lang="hr-HR" dirty="0"/>
              <a:t>.).</a:t>
            </a:r>
          </a:p>
          <a:p>
            <a:pPr marL="0" indent="0">
              <a:buNone/>
            </a:pPr>
            <a:r>
              <a:rPr lang="hr-HR" dirty="0"/>
              <a:t>- Slike nama dragih svetih.</a:t>
            </a:r>
          </a:p>
          <a:p>
            <a:pPr marL="0" indent="0">
              <a:buNone/>
            </a:pPr>
            <a:r>
              <a:rPr lang="hr-HR" dirty="0"/>
              <a:t>- Slike svetog Oca, biskupa, župnika.</a:t>
            </a:r>
          </a:p>
          <a:p>
            <a:pPr marL="0" indent="0">
              <a:buNone/>
            </a:pPr>
            <a:r>
              <a:rPr lang="hr-HR" dirty="0"/>
              <a:t>- Druge slike (ili simboli) vjere.</a:t>
            </a:r>
          </a:p>
          <a:p>
            <a:pPr marL="0" indent="0">
              <a:buNone/>
            </a:pPr>
            <a:r>
              <a:rPr lang="hr-HR" dirty="0"/>
              <a:t>- Svijeće i ukras.  </a:t>
            </a:r>
            <a:r>
              <a:rPr lang="hr-HR" dirty="0" err="1"/>
              <a:t>i.t.d</a:t>
            </a:r>
            <a:r>
              <a:rPr lang="hr-HR" dirty="0"/>
              <a:t>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670927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612648" y="404664"/>
            <a:ext cx="8153400" cy="814536"/>
          </a:xfrm>
        </p:spPr>
        <p:txBody>
          <a:bodyPr>
            <a:normAutofit fontScale="90000"/>
          </a:bodyPr>
          <a:lstStyle/>
          <a:p>
            <a:pPr algn="ctr"/>
            <a:r>
              <a:rPr lang="hr-HR" sz="3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r-HR" sz="3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r-HR" sz="3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KUĆNO </a:t>
            </a:r>
            <a:r>
              <a:rPr lang="hr-HR" sz="3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SVETIŠTE</a:t>
            </a:r>
            <a:r>
              <a:rPr lang="hr-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r-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1"/>
          </p:nvPr>
        </p:nvSpPr>
        <p:spPr>
          <a:xfrm>
            <a:off x="395536" y="1600200"/>
            <a:ext cx="8568952" cy="506916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hr-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Bitno </a:t>
            </a:r>
            <a:r>
              <a:rPr lang="hr-H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 </a:t>
            </a:r>
            <a:r>
              <a:rPr lang="hr-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želja i čežnja da </a:t>
            </a:r>
            <a:r>
              <a:rPr lang="hr-H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</a:t>
            </a:r>
            <a:r>
              <a:rPr lang="hr-H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pozove</a:t>
            </a:r>
            <a:r>
              <a:rPr lang="hr-H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-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Majku Triput Divnu u svoj dom. </a:t>
            </a:r>
            <a:endParaRPr lang="hr-H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r-H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se izražava </a:t>
            </a:r>
            <a:r>
              <a:rPr lang="hr-H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pismeno</a:t>
            </a:r>
            <a:r>
              <a:rPr lang="hr-H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-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jednoj molitvi koju </a:t>
            </a:r>
            <a:r>
              <a:rPr lang="hr-H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dobije dan </a:t>
            </a:r>
            <a:r>
              <a:rPr lang="hr-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posvete svoga Kućnog svetišta </a:t>
            </a:r>
            <a:r>
              <a:rPr lang="hr-H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u </a:t>
            </a:r>
            <a:r>
              <a:rPr lang="hr-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zajedništvu s cijelom </a:t>
            </a:r>
            <a:r>
              <a:rPr lang="hr-H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obitelji ta se molitva pročita </a:t>
            </a:r>
            <a:r>
              <a:rPr lang="hr-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</a:t>
            </a:r>
            <a:r>
              <a:rPr lang="hr-H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moli.</a:t>
            </a:r>
            <a:endParaRPr lang="hr-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r-H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Sadržaj molitve koju bi trebao svatko sam sastaviti ide prema naputcima:</a:t>
            </a:r>
            <a:endParaRPr lang="hr-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r-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hr-H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oziv </a:t>
            </a:r>
            <a:r>
              <a:rPr lang="hr-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Majci Triput Divnoj (otprilike ovako: „Draga Majko Triput Divna! Mi Te pozivamo u naš dom i obitelj. To je naša velika želja i čežnja! Dođi k nama i prihvati naš dom kao svoj dom. Molimo Te: počni kod nas djelovati. Hvala Ti!“)</a:t>
            </a:r>
          </a:p>
          <a:p>
            <a:r>
              <a:rPr lang="hr-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Naše nakane: teškoće, problemi, pitanja…</a:t>
            </a:r>
          </a:p>
          <a:p>
            <a:r>
              <a:rPr lang="hr-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Naša ponuda, </a:t>
            </a:r>
            <a:r>
              <a:rPr lang="hr-H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hr-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jedna odluka, </a:t>
            </a:r>
            <a:r>
              <a:rPr lang="hr-H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naše </a:t>
            </a:r>
            <a:r>
              <a:rPr lang="hr-H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obećanje </a:t>
            </a:r>
            <a:r>
              <a:rPr lang="hr-H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kao </a:t>
            </a:r>
            <a:r>
              <a:rPr lang="hr-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primjer: od danas ćemo se </a:t>
            </a:r>
            <a:r>
              <a:rPr lang="hr-H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redovno </a:t>
            </a:r>
            <a:r>
              <a:rPr lang="hr-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zajedno pomoliti kao obitelj, smanjiti konzumiranje televizije, ne psovati itd.) Razmišljajte o tome – kao cijela obitelj!</a:t>
            </a:r>
          </a:p>
        </p:txBody>
      </p:sp>
    </p:spTree>
    <p:extLst>
      <p:ext uri="{BB962C8B-B14F-4D97-AF65-F5344CB8AC3E}">
        <p14:creationId xmlns:p14="http://schemas.microsoft.com/office/powerpoint/2010/main" xmlns="" val="405991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KUĆNO SVETIŠTE</a:t>
            </a:r>
            <a:endParaRPr lang="hr-HR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964488" cy="5257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dirty="0" smtClean="0"/>
              <a:t>To </a:t>
            </a:r>
            <a:r>
              <a:rPr lang="hr-HR" dirty="0"/>
              <a:t>je </a:t>
            </a:r>
            <a:r>
              <a:rPr lang="hr-HR" b="1" dirty="0"/>
              <a:t>sveto mjesto u Vašem domu, mjesto milosti Vaše obitelji.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1) - Gospa vam želi dati </a:t>
            </a:r>
            <a:r>
              <a:rPr lang="hr-HR" b="1" dirty="0"/>
              <a:t>zavičaj</a:t>
            </a:r>
            <a:r>
              <a:rPr lang="hr-HR" dirty="0"/>
              <a:t> u svom majčinskom srcu. Možete k Njoj doći sa svim svojim radostima i brigama, sa svim svojim pitanjima i križevima.</a:t>
            </a:r>
          </a:p>
          <a:p>
            <a:pPr marL="0" indent="0">
              <a:buNone/>
            </a:pPr>
            <a:r>
              <a:rPr lang="hr-HR" dirty="0"/>
              <a:t>2) - Gospa vas želi </a:t>
            </a:r>
            <a:r>
              <a:rPr lang="hr-HR" b="1" dirty="0"/>
              <a:t>odgojiti</a:t>
            </a:r>
            <a:r>
              <a:rPr lang="hr-HR" dirty="0"/>
              <a:t>: Poučavati slušati i moliti Bogu; se povezati kao obitelj i zajedno moliti; opraštati i se pomiriti; naći Isusa, svog sina.</a:t>
            </a:r>
          </a:p>
          <a:p>
            <a:pPr marL="0" indent="0">
              <a:buNone/>
            </a:pPr>
            <a:r>
              <a:rPr lang="hr-HR" dirty="0"/>
              <a:t>Mi donosimo Gospi svoje molitve i žrtve, svoje ispunjene obaveze i odluke, svoj trud oko samoodgoja. Mi donosimo Gospi svoje nakane i molbe. Njoj kažemo: "Ništa bez Tebe - ništa  bez nas!" To možemo i konkretno izraziti sa simbolima, na pr. pisati svoje odluke i žrtve, a isto svoje molbe na listiće. To stavimo u Kućno svetište, možda u jedan vrč ...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99988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KUĆNO SVETIŠTE</a:t>
            </a:r>
            <a:endParaRPr lang="hr-HR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640960" cy="49971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dirty="0"/>
              <a:t>Kućno svetište smije biti ogledalo obiteljskog života: Tamo se povezuje nebo i zemlja, Bog i obitelj. Tamo pokušavamo naći tragove Božje providnosti u osobnom i zajedničkom životu. Tamo nam  Bog Otac daruje svoje smilovanje i omogućuje novi početak!</a:t>
            </a:r>
          </a:p>
          <a:p>
            <a:pPr marL="0" indent="0">
              <a:buNone/>
            </a:pPr>
            <a:r>
              <a:rPr lang="hr-HR" dirty="0"/>
              <a:t>3) - Gospa nas ponovno želi poslati  na svoj zadatak u obitelji i u svijet. Zato nas ohrabruje i   neprestano nam moli Duha Svetoga. Mi smo njezini apostoli i njezina oruđa. Bez nas Ona ne može djelovati!</a:t>
            </a:r>
          </a:p>
          <a:p>
            <a:pPr marL="0" indent="0">
              <a:buNone/>
            </a:pPr>
            <a:r>
              <a:rPr lang="hr-HR" dirty="0"/>
              <a:t>Sve to je duboki smisao Kućnog svetišta. Što se više tamo povezujemo s Bogom i s Marijom, to više ćemo doživjeti njihove milosti i njihov blagoslov.</a:t>
            </a:r>
          </a:p>
          <a:p>
            <a:pPr marL="0" indent="0">
              <a:buNone/>
            </a:pPr>
            <a:r>
              <a:rPr lang="hr-HR" dirty="0"/>
              <a:t>Kućno svetište može postati prava oaza mira i ljubavi, škola svetosti. Pokušajte živjeti s Kućnim svetištem i vidjet ćete!!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015441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base"/>
            <a:r>
              <a:rPr lang="hr-HR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SCHŐNSTATT KOD HRVATA</a:t>
            </a:r>
            <a:endParaRPr lang="hr-HR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hr-HR" sz="3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Naš </a:t>
            </a:r>
            <a:r>
              <a:rPr lang="hr-HR" sz="3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pokret u Hrvatskoj nosi ime “Hrvatska </a:t>
            </a:r>
            <a:r>
              <a:rPr lang="hr-HR" sz="3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schőnstattska</a:t>
            </a:r>
            <a:r>
              <a:rPr lang="hr-HR" sz="3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obitelj” (HŠO). </a:t>
            </a:r>
            <a:r>
              <a:rPr lang="hr-HR" sz="3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Pokret broji </a:t>
            </a:r>
            <a:r>
              <a:rPr lang="hr-HR" sz="3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oko 600 članove u užem smislu. U Hrvatskoj najveći dio članova su u Zagrebu i okolici u Slavoniji i u Dubrovniku i okolici. Dodatno imamo i članova u BIH,  u Srbiji i Crnoj Gori</a:t>
            </a:r>
            <a:r>
              <a:rPr lang="hr-HR" sz="3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/>
            <a:r>
              <a:rPr lang="hr-HR" sz="3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Pristup </a:t>
            </a:r>
            <a:r>
              <a:rPr lang="hr-HR" sz="3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pokretu: </a:t>
            </a:r>
            <a:r>
              <a:rPr lang="hr-HR" sz="3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Svi su dobro došli </a:t>
            </a:r>
            <a:r>
              <a:rPr lang="hr-HR" sz="3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kao </a:t>
            </a:r>
            <a:r>
              <a:rPr lang="hr-HR" sz="3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pojedinac </a:t>
            </a:r>
            <a:r>
              <a:rPr lang="hr-HR" sz="3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ili</a:t>
            </a:r>
          </a:p>
          <a:p>
            <a:pPr marL="0" indent="0">
              <a:buNone/>
            </a:pPr>
            <a:r>
              <a:rPr lang="hr-HR" sz="3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kao obitelj. </a:t>
            </a:r>
          </a:p>
          <a:p>
            <a:r>
              <a:rPr lang="hr-HR" sz="3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</a:t>
            </a:r>
            <a:r>
              <a:rPr lang="hr-HR" sz="3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hr-HR" sz="31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schőnstattsku</a:t>
            </a:r>
            <a:r>
              <a:rPr lang="hr-HR" sz="3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hr-HR" sz="3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duhovnost potrebno je:</a:t>
            </a:r>
          </a:p>
          <a:p>
            <a:pPr marL="0" indent="0">
              <a:buNone/>
            </a:pPr>
            <a:r>
              <a:rPr lang="hr-HR" sz="3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 urediti</a:t>
            </a:r>
            <a:r>
              <a:rPr lang="hr-HR" sz="3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hr-HR" sz="3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Kućno</a:t>
            </a:r>
            <a:r>
              <a:rPr lang="hr-HR" sz="3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svetište, </a:t>
            </a:r>
            <a:endParaRPr lang="hr-HR" sz="31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hr-HR" sz="3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 vježbati </a:t>
            </a:r>
            <a:r>
              <a:rPr lang="hr-HR" sz="3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su samoodgoju i </a:t>
            </a:r>
            <a:r>
              <a:rPr lang="hr-HR" sz="3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apostolatu</a:t>
            </a:r>
            <a:r>
              <a:rPr lang="hr-HR" sz="3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u svojoj </a:t>
            </a:r>
            <a:r>
              <a:rPr lang="hr-HR" sz="3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sredini,</a:t>
            </a:r>
          </a:p>
          <a:p>
            <a:pPr marL="0" indent="0">
              <a:buNone/>
            </a:pPr>
            <a:r>
              <a:rPr lang="hr-HR" sz="3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 živjeti </a:t>
            </a:r>
            <a:r>
              <a:rPr lang="hr-HR" sz="3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 Gospom u svakidašnjici, </a:t>
            </a:r>
            <a:r>
              <a:rPr lang="hr-HR" sz="3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>
              <a:buNone/>
            </a:pPr>
            <a:r>
              <a:rPr lang="hr-HR" sz="3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 tražiti </a:t>
            </a:r>
            <a:r>
              <a:rPr lang="hr-HR" sz="3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Božju volju i tragove Božje providnost</a:t>
            </a:r>
            <a:r>
              <a:rPr lang="hr-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 </a:t>
            </a:r>
          </a:p>
        </p:txBody>
      </p:sp>
    </p:spTree>
    <p:extLst>
      <p:ext uri="{BB962C8B-B14F-4D97-AF65-F5344CB8AC3E}">
        <p14:creationId xmlns:p14="http://schemas.microsoft.com/office/powerpoint/2010/main" xmlns="" val="323399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609600" y="620688"/>
            <a:ext cx="8153400" cy="598512"/>
          </a:xfrm>
        </p:spPr>
        <p:txBody>
          <a:bodyPr>
            <a:noAutofit/>
          </a:bodyPr>
          <a:lstStyle/>
          <a:p>
            <a:pPr algn="ctr"/>
            <a:r>
              <a:rPr lang="hr-HR" sz="3200" b="1" cap="al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“AKCIJA HODOČASNIČKa GOSPa”</a:t>
            </a:r>
            <a:r>
              <a:rPr lang="hr-HR" sz="2800" b="1" cap="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r-HR" sz="2800" b="1" cap="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hr-HR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1"/>
          </p:nvPr>
        </p:nvSpPr>
        <p:spPr>
          <a:xfrm>
            <a:off x="251520" y="1988839"/>
            <a:ext cx="4896544" cy="417272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hr-H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Majka </a:t>
            </a:r>
            <a:r>
              <a:rPr lang="hr-H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Triput Divna dolazi iz </a:t>
            </a:r>
            <a:r>
              <a:rPr lang="hr-HR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Schönstattskog</a:t>
            </a:r>
            <a:r>
              <a:rPr lang="hr-H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svetišta da nam donese svoje milosti. Ona ima žarku želju u našem vremenu što više ljudi posjetiti i u njihovim domovima i srcima ponovno roditi svoga Sina Isusa </a:t>
            </a:r>
            <a:r>
              <a:rPr lang="hr-H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Krista</a:t>
            </a:r>
            <a:r>
              <a:rPr lang="hr-H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U liku Hodočasničke Gospe pohađa mnoge naše </a:t>
            </a:r>
            <a:r>
              <a:rPr lang="hr-H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obitelji diljem naše domovine i po svijetu.</a:t>
            </a:r>
            <a:endParaRPr lang="hr-H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060849"/>
            <a:ext cx="2451668" cy="4022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1927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0" y="264219"/>
            <a:ext cx="9144000" cy="851694"/>
          </a:xfrm>
        </p:spPr>
        <p:txBody>
          <a:bodyPr>
            <a:noAutofit/>
          </a:bodyPr>
          <a:lstStyle/>
          <a:p>
            <a:r>
              <a:rPr lang="hr-HR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POVIJEST AKCIJE HODOČASNIČKE GOSPE</a:t>
            </a:r>
            <a:endParaRPr lang="hr-HR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kstniOkvir 17"/>
          <p:cNvSpPr txBox="1"/>
          <p:nvPr/>
        </p:nvSpPr>
        <p:spPr>
          <a:xfrm>
            <a:off x="899592" y="22768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r-HR" dirty="0"/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cs typeface="Arial" panose="020B0604020202020204" pitchFamily="34" charset="0"/>
              </a:rPr>
              <a:t/>
            </a:r>
            <a:br>
              <a:rPr kumimoji="0" lang="sr-Latn-RS" altLang="sr-Latn-R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cs typeface="Arial" panose="020B0604020202020204" pitchFamily="34" charset="0"/>
              </a:rPr>
            </a:br>
            <a:endParaRPr kumimoji="0" lang="sr-Latn-RS" alt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1634603"/>
            <a:ext cx="5292080" cy="526297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vi-VN" sz="2400" dirty="0" smtClean="0"/>
              <a:t>Obiteljski čovjek i đakon Jao Luiz Pozzobon pokrenuo je inicijativu u Brazilu već 1950. i donio sliku Triput Divne Majke iz Schönstatta svojim sunarodnjacima.</a:t>
            </a:r>
            <a:endParaRPr lang="hr-HR" sz="2400" dirty="0" smtClean="0"/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hr-H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 Marijom «hodočasničkom slikom» ulazi u domove, obitelji, u škole i bolnice i donosi sa sobom  onu čije ljudsko dostojanstvo i duh vjere dariva nadu i hrabrost. </a:t>
            </a:r>
            <a:endParaRPr lang="hr-HR" sz="3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vi-VN" sz="2400" dirty="0" smtClean="0"/>
              <a:t> U sljedećim desetljećima Akcija se proširila u više od 100 zemalja s preko 200 000 putujućih slika.</a:t>
            </a:r>
            <a:r>
              <a:rPr lang="hr-H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Akcija obuhvaća milijune ljudi. </a:t>
            </a:r>
            <a:endParaRPr kumimoji="0" lang="hr-H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172" name="Picture 4" descr="Slikovni rezultat za Joao Luiz Pozzob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789040"/>
            <a:ext cx="3528392" cy="2646294"/>
          </a:xfrm>
          <a:prstGeom prst="rect">
            <a:avLst/>
          </a:prstGeom>
          <a:noFill/>
        </p:spPr>
      </p:pic>
      <p:sp>
        <p:nvSpPr>
          <p:cNvPr id="7174" name="AutoShape 6" descr="Slikovni rezultat za Joao Luiz Pozzobon pp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7176" name="Picture 8" descr="Slikovni rezultat za Joao Luiz Pozzobon 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412776"/>
            <a:ext cx="3456384" cy="2195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8002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KAMPANJA «</a:t>
            </a:r>
            <a:r>
              <a:rPr lang="hr-HR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AKCIJA HODOČASNIČKE GOSPE”</a:t>
            </a:r>
            <a:endParaRPr lang="hr-HR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179512" y="1484784"/>
            <a:ext cx="5328592" cy="525658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hr-HR" sz="4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hr-HR" sz="8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hr-HR" sz="8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AKCIJA HODOČASNIČKE GOSPE”</a:t>
            </a:r>
            <a:r>
              <a:rPr lang="hr-HR" sz="8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dolazi u Hrvatsku 1998. Ideja te Akcije je stvaranje krugova od 10 – 15 obitelji među kojima svaki mjesec kruži Gospina slika koja potječe iz </a:t>
            </a:r>
            <a:r>
              <a:rPr lang="hr-HR" sz="8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Schönstattskog</a:t>
            </a:r>
            <a:r>
              <a:rPr lang="hr-HR" sz="8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svetišta koje je simbolizirano okvirom slike, a nosi ime </a:t>
            </a:r>
            <a:r>
              <a:rPr lang="hr-HR" sz="8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«Majka Triput Divna, Kraljica i Pobjednica </a:t>
            </a:r>
            <a:r>
              <a:rPr lang="hr-HR" sz="8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Schönstattska</a:t>
            </a:r>
            <a:r>
              <a:rPr lang="hr-HR" sz="8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». </a:t>
            </a:r>
          </a:p>
          <a:p>
            <a:pPr algn="just">
              <a:buFont typeface="Wingdings" pitchFamily="2" charset="2"/>
              <a:buChar char="q"/>
            </a:pPr>
            <a:r>
              <a:rPr lang="hr-HR" sz="8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Kako bi se sve odvijalo prema unaprijed utvrđenom redoslijedu i pravilima, brinu se kontaktna osoba i moliteljica unutar svakog pojedinog kruga. </a:t>
            </a:r>
            <a:r>
              <a:rPr lang="hr-HR" sz="8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Članovi krugova nalaze se jedanput mjesečno na molitvi u župi. </a:t>
            </a:r>
            <a:r>
              <a:rPr lang="hr-HR" sz="8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našoj župi Svih Svetih u Đakovu okupljaju se svakog 18. u mjesecu na molitvu i svetu Misu.</a:t>
            </a:r>
            <a:endParaRPr lang="hr-HR" dirty="0"/>
          </a:p>
        </p:txBody>
      </p:sp>
      <p:pic>
        <p:nvPicPr>
          <p:cNvPr id="37890" name="Picture 2" descr="Slikovni rezultat za Joao Luiz Pozzobon 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851248"/>
            <a:ext cx="3084356" cy="4687887"/>
          </a:xfrm>
          <a:prstGeom prst="rect">
            <a:avLst/>
          </a:prstGeom>
          <a:ln w="38100"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teksta 6"/>
          <p:cNvSpPr>
            <a:spLocks noGrp="1"/>
          </p:cNvSpPr>
          <p:nvPr>
            <p:ph type="body" sz="half" idx="2"/>
          </p:nvPr>
        </p:nvSpPr>
        <p:spPr>
          <a:xfrm>
            <a:off x="251520" y="5367338"/>
            <a:ext cx="8424936" cy="581942"/>
          </a:xfrm>
        </p:spPr>
        <p:txBody>
          <a:bodyPr>
            <a:noAutofit/>
          </a:bodyPr>
          <a:lstStyle/>
          <a:p>
            <a:pPr algn="ctr"/>
            <a:r>
              <a:rPr lang="vi-V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Schöns</a:t>
            </a:r>
            <a:r>
              <a:rPr lang="hr-H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vi-V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</a:t>
            </a:r>
            <a:r>
              <a:rPr lang="hr-H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ski</a:t>
            </a:r>
            <a:r>
              <a:rPr lang="hr-H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pokret</a:t>
            </a:r>
            <a:r>
              <a:rPr lang="vi-V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2800" dirty="0" smtClean="0"/>
              <a:t>je međunarodni pokret odgoja</a:t>
            </a:r>
            <a:endParaRPr lang="hr-HR" sz="2800" dirty="0" smtClean="0"/>
          </a:p>
          <a:p>
            <a:pPr algn="ctr"/>
            <a:r>
              <a:rPr lang="vi-VN" sz="2800" dirty="0" smtClean="0"/>
              <a:t> i obnove Crkve.</a:t>
            </a:r>
            <a:r>
              <a:rPr lang="vi-VN" sz="2800" dirty="0" smtClean="0">
                <a:latin typeface="+mj-lt"/>
              </a:rPr>
              <a:t> </a:t>
            </a:r>
            <a:r>
              <a:rPr lang="vi-VN" sz="2800" dirty="0" smtClean="0"/>
              <a:t/>
            </a:r>
            <a:br>
              <a:rPr lang="vi-VN" sz="2800" dirty="0" smtClean="0"/>
            </a:br>
            <a:r>
              <a:rPr lang="vi-VN" sz="2800" b="1" dirty="0" smtClean="0"/>
              <a:t>Osnivač:</a:t>
            </a:r>
            <a:r>
              <a:rPr lang="vi-VN" sz="2800" dirty="0" smtClean="0"/>
              <a:t> Pater Josef Kentenich (1885-1968.).</a:t>
            </a:r>
            <a:endParaRPr lang="hr-HR" sz="2800" dirty="0"/>
          </a:p>
        </p:txBody>
      </p:sp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3600" b="1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ŠTO JE </a:t>
            </a:r>
            <a:r>
              <a:rPr lang="vi-VN" sz="3600" b="1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SCHÖNS</a:t>
            </a:r>
            <a:r>
              <a:rPr lang="hr-HR" sz="3600" b="1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vi-VN" sz="3600" b="1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</a:t>
            </a:r>
            <a:r>
              <a:rPr lang="hr-HR" sz="3600" b="1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hr-HR" sz="3600" b="1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8" name="Picture 4" descr="Slikovni rezultat za Pater Josef Kentenich (1885-1968.)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60649"/>
            <a:ext cx="2592288" cy="4032448"/>
          </a:xfrm>
          <a:prstGeom prst="rect">
            <a:avLst/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300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hr-HR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AKCIJA HODOČASNIČKE GOSPE”</a:t>
            </a:r>
            <a:endParaRPr lang="hr-HR" sz="2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640960" cy="49971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hr-H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 </a:t>
            </a:r>
            <a:r>
              <a:rPr lang="hr-HR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hr-HR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ilosnoj</a:t>
            </a:r>
            <a:r>
              <a:rPr lang="hr-H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slici hodočasničke Gospe Marija nas želi posjećivati, želi doći u naš stan i našu kuću kao što je nekoć došla u kuću Elizabete i Zaharija. Kada je k njima stigla cijela je kuća bila blagoslovljena. </a:t>
            </a:r>
          </a:p>
          <a:p>
            <a:r>
              <a:rPr lang="hr-H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Tako i danas Majka Božja hita u «gorje našeg vremena», noseći svoga Sina, hita preko brda među obitelji, ulazi u njihove situacije, njihove nevolje… upravo tamo gdje su najranjivije. </a:t>
            </a:r>
          </a:p>
          <a:p>
            <a:r>
              <a:rPr lang="hr-H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Ulazi u domove i ostaje u njima 2-3 dana.  Majka Božja dolazi u stresne situacije, velike napetosti, gubitak slobodnog vremena, rastepeno stanje. Svojim dolaskom nudi bar jedan dan oslobođenje od tih teških ili stresnih stanja.</a:t>
            </a:r>
            <a:endParaRPr lang="hr-H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hr-HR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AKCIJA HODOČASNIČKE GOSPE”</a:t>
            </a:r>
            <a:endParaRPr lang="hr-HR" sz="2800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1"/>
          </p:nvPr>
        </p:nvSpPr>
        <p:spPr>
          <a:xfrm>
            <a:off x="3563888" y="1844824"/>
            <a:ext cx="5328592" cy="501317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hr-H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Posjet Gospe hodočasnice članove obitelji čini pažljivima na bitne stvari života, a koje  nam nerijetko bježe iz vida.</a:t>
            </a:r>
          </a:p>
          <a:p>
            <a:pPr algn="just"/>
            <a:r>
              <a:rPr lang="hr-H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Upravo tim posjetima Marija nas poziva da joj se pridružimo i osjetimo se ugodnije nego inače, da znamo zahvaliti za dobro jelo, pokošenu travu, za strpljivost s djecom i da nalazimo vrijeme za lijep razgovor i zajedničku molitvu. </a:t>
            </a:r>
          </a:p>
        </p:txBody>
      </p:sp>
      <p:pic>
        <p:nvPicPr>
          <p:cNvPr id="43010" name="Picture 2" descr="Povezana sli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348880"/>
            <a:ext cx="2520280" cy="338437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300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zervirano mjesto teksta 9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1110952"/>
          </a:xfrm>
        </p:spPr>
        <p:txBody>
          <a:bodyPr>
            <a:noAutofit/>
          </a:bodyPr>
          <a:lstStyle/>
          <a:p>
            <a:r>
              <a:rPr lang="vi-VN" sz="2800" b="1" dirty="0" smtClean="0"/>
              <a:t>Centar:</a:t>
            </a:r>
            <a:r>
              <a:rPr lang="vi-VN" sz="2800" dirty="0" smtClean="0"/>
              <a:t> </a:t>
            </a:r>
            <a:r>
              <a:rPr lang="hr-HR" sz="2800" b="1" dirty="0"/>
              <a:t>Centar: </a:t>
            </a:r>
            <a:r>
              <a:rPr lang="hr-HR" sz="2800" dirty="0" err="1"/>
              <a:t>Schőnstatt</a:t>
            </a:r>
            <a:r>
              <a:rPr lang="hr-HR" sz="2800" dirty="0"/>
              <a:t> je dio </a:t>
            </a:r>
            <a:r>
              <a:rPr lang="hr-HR" sz="2800" dirty="0" smtClean="0"/>
              <a:t>grada </a:t>
            </a:r>
            <a:r>
              <a:rPr lang="hr-HR" sz="2800" dirty="0" err="1" smtClean="0"/>
              <a:t>Vallendara</a:t>
            </a:r>
            <a:r>
              <a:rPr lang="hr-HR" sz="2800" dirty="0"/>
              <a:t> kod </a:t>
            </a:r>
            <a:r>
              <a:rPr lang="hr-HR" sz="2800" dirty="0" err="1"/>
              <a:t>Koblenza</a:t>
            </a:r>
            <a:r>
              <a:rPr lang="hr-HR" sz="2800" dirty="0"/>
              <a:t> na </a:t>
            </a:r>
            <a:r>
              <a:rPr lang="hr-HR" sz="2800" dirty="0" err="1"/>
              <a:t>Rheini</a:t>
            </a:r>
            <a:r>
              <a:rPr lang="hr-HR" sz="2800" dirty="0"/>
              <a:t> (srednja Njemačka</a:t>
            </a:r>
            <a:r>
              <a:rPr lang="hr-HR" sz="2800" dirty="0" smtClean="0"/>
              <a:t>).</a:t>
            </a:r>
            <a:endParaRPr lang="hr-HR" sz="2400" dirty="0"/>
          </a:p>
        </p:txBody>
      </p:sp>
      <p:sp>
        <p:nvSpPr>
          <p:cNvPr id="11" name="Naslov 10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vi-VN" b="1" dirty="0" smtClean="0">
                <a:solidFill>
                  <a:schemeClr val="accent2">
                    <a:lumMod val="50000"/>
                  </a:schemeClr>
                </a:solidFill>
              </a:rPr>
              <a:t>Osnutak: 18. 10. 1914. u Schönstattu (mjesto po kojem je pokret dobio ime).</a:t>
            </a:r>
            <a:endParaRPr lang="hr-H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482" name="Picture 2" descr="Slikovni rezultat za Schönstatt je dio grada Vallenda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88640"/>
            <a:ext cx="5688632" cy="426647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300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sz="3100" b="1" dirty="0" smtClean="0"/>
              <a:t>OPĆE KARAKTERISTIKE SCHŐNSTATTSKOG POKRETA</a:t>
            </a:r>
            <a:endParaRPr lang="hr-HR" dirty="0"/>
          </a:p>
        </p:txBody>
      </p:sp>
      <p:sp>
        <p:nvSpPr>
          <p:cNvPr id="7" name="Rezervirano mjesto teksta 6"/>
          <p:cNvSpPr>
            <a:spLocks noGrp="1"/>
          </p:cNvSpPr>
          <p:nvPr>
            <p:ph type="body" idx="2"/>
          </p:nvPr>
        </p:nvSpPr>
        <p:spPr>
          <a:xfrm>
            <a:off x="467544" y="1752600"/>
            <a:ext cx="4392488" cy="470073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hr-H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Svećenik, </a:t>
            </a:r>
            <a:r>
              <a:rPr lang="hr-H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otac </a:t>
            </a:r>
            <a:r>
              <a:rPr lang="hr-HR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Josef</a:t>
            </a:r>
            <a:r>
              <a:rPr lang="hr-H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hr-HR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Kentenich</a:t>
            </a:r>
            <a:r>
              <a:rPr lang="hr-H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utemeljio je pokret 1914. u maloj crkvici, posvećenoj sv. Mihovilu, u mjestu </a:t>
            </a:r>
            <a:r>
              <a:rPr lang="hr-HR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Schőnstatt</a:t>
            </a:r>
            <a:r>
              <a:rPr lang="hr-H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u Njemačkoj. Ta mala crkvica, u kojoj je pročitana povelja osnutka, danas se naziva PRASVETIŠTE. Ona je danas i izvor i simbol </a:t>
            </a:r>
            <a:r>
              <a:rPr lang="hr-HR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schönstattske</a:t>
            </a:r>
            <a:r>
              <a:rPr lang="hr-H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duhovnosti. </a:t>
            </a:r>
          </a:p>
          <a:p>
            <a:endParaRPr lang="hr-H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98" name="AutoShape 2" descr="Slikovni rezultat za father kenteni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4100" name="AutoShape 4" descr="Slikovni rezultat za father kenteni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4104" name="Picture 8" descr="Slikovni rezultat za father kenteni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628800"/>
            <a:ext cx="3475777" cy="496632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300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r-HR" sz="2800" b="1" dirty="0" smtClean="0"/>
              <a:t>OPĆE KARAKTERISTIKE SCHŐNSTATTSKOG POKRETA</a:t>
            </a:r>
            <a:endParaRPr lang="hr-HR" sz="2800" dirty="0"/>
          </a:p>
        </p:txBody>
      </p:sp>
      <p:sp>
        <p:nvSpPr>
          <p:cNvPr id="9" name="Rezervirano mjesto teksta 8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8138864" cy="4772744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hr-H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Kopije slika Majke Božje iz te male crkvice počinju se širiti po župama i domovima u Njemačkoj. </a:t>
            </a:r>
          </a:p>
          <a:p>
            <a:r>
              <a:rPr lang="vi-VN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Pokret je raširen na svim kontinentima u više od 80 zemalja. </a:t>
            </a:r>
            <a:endParaRPr lang="hr-HR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hr-H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 mnogim zemljama, po uzoru na PRASVETIŠTE grade se „</a:t>
            </a:r>
            <a:r>
              <a:rPr lang="hr-HR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Filijalna</a:t>
            </a:r>
            <a:r>
              <a:rPr lang="hr-H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svetišta“. Na taj način je do danas nastalo oko 200 identično izgrađenih svetišta diljem svijeta. </a:t>
            </a:r>
          </a:p>
          <a:p>
            <a:r>
              <a:rPr lang="hr-H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Osim </a:t>
            </a:r>
            <a:r>
              <a:rPr lang="hr-HR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filijalnih</a:t>
            </a:r>
            <a:r>
              <a:rPr lang="hr-H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postoje još hodočasnička, župna i Kućna svetišta, zatim razni Instituti, Međunarodne federacije i razne Lige.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153400" cy="585936"/>
          </a:xfrm>
        </p:spPr>
        <p:txBody>
          <a:bodyPr>
            <a:noAutofit/>
          </a:bodyPr>
          <a:lstStyle/>
          <a:p>
            <a:pPr algn="ctr"/>
            <a:r>
              <a:rPr lang="hr-HR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OPĆE KARAKTERISTIKE SCHŐNSTATTSKOG POKRETA</a:t>
            </a:r>
            <a:endParaRPr lang="hr-HR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514528" cy="485313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endParaRPr lang="hr-HR" sz="3200" dirty="0" smtClean="0"/>
          </a:p>
          <a:p>
            <a:r>
              <a:rPr lang="vi-VN" sz="3200" dirty="0" smtClean="0"/>
              <a:t>Međunarodni </a:t>
            </a:r>
            <a:r>
              <a:rPr lang="vi-VN" sz="3200" dirty="0" smtClean="0">
                <a:latin typeface="+mj-lt"/>
              </a:rPr>
              <a:t>pokret </a:t>
            </a:r>
            <a:r>
              <a:rPr lang="hr-HR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svijetu </a:t>
            </a:r>
            <a:r>
              <a:rPr lang="vi-VN" sz="3200" dirty="0" smtClean="0"/>
              <a:t>broji oko 300.000 članova u užem smislu i možda 3 milijuna ljudi koji od vremena do vremena dolaze na susrete ili posjećuju </a:t>
            </a:r>
            <a:r>
              <a:rPr lang="hr-HR" sz="3200" dirty="0" smtClean="0"/>
              <a:t>S</a:t>
            </a:r>
            <a:r>
              <a:rPr lang="vi-VN" sz="3200" dirty="0" smtClean="0"/>
              <a:t>vetište kao hodočasnici.</a:t>
            </a:r>
          </a:p>
          <a:p>
            <a:r>
              <a:rPr lang="vi-VN" sz="3200" dirty="0" smtClean="0"/>
              <a:t>Od Crkve (od Svetog Oca i od brojnih biskupa u cijelom svijetu) Schönstattski pokret je priznat i željen kao </a:t>
            </a:r>
            <a:r>
              <a:rPr lang="vi-VN" sz="3200" b="1" dirty="0" smtClean="0"/>
              <a:t>crkveni apostolski pokret marijanskog karaktera.</a:t>
            </a:r>
            <a:endParaRPr lang="vi-VN" sz="3200" dirty="0" smtClean="0"/>
          </a:p>
          <a:p>
            <a:r>
              <a:rPr lang="vi-VN" sz="3200" dirty="0" smtClean="0"/>
              <a:t>Schönstatt je pokret odgoja i odgojitelja. Cilj odgoja je </a:t>
            </a:r>
            <a:r>
              <a:rPr lang="vi-VN" sz="3200" b="1" dirty="0" smtClean="0"/>
              <a:t>novi čovjek u novoj zajednici.</a:t>
            </a:r>
            <a:endParaRPr lang="vi-VN" sz="3200" dirty="0" smtClean="0"/>
          </a:p>
          <a:p>
            <a:pPr algn="just"/>
            <a:endParaRPr lang="hr-HR" sz="3600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CILJ </a:t>
            </a:r>
            <a:r>
              <a:rPr lang="vi-VN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SCHÖNSTATTSK</a:t>
            </a:r>
            <a:r>
              <a:rPr lang="hr-HR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OG</a:t>
            </a:r>
            <a:r>
              <a:rPr lang="vi-VN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-HR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POKRETA</a:t>
            </a:r>
            <a:endParaRPr lang="hr-HR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179512" y="1484784"/>
            <a:ext cx="3312368" cy="537321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vi-VN" sz="2400" b="1" dirty="0" smtClean="0">
                <a:latin typeface="+mj-lt"/>
              </a:rPr>
              <a:t>Schönstattski pokret želi osposobiti vjernike da budu mali apostoli na svome mjestu: u obiteljima i na poslu, u Crkvi i u društvu, kao kvasac i sol ili svijeća koja rasvjetljuje tamu Kristovim svjetlom</a:t>
            </a:r>
            <a:r>
              <a:rPr lang="vi-VN" sz="2400" b="1" dirty="0" smtClean="0"/>
              <a:t>.</a:t>
            </a:r>
          </a:p>
        </p:txBody>
      </p:sp>
      <p:pic>
        <p:nvPicPr>
          <p:cNvPr id="36866" name="Picture 2" descr="Slikovni rezultat za Schönstattski pokr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988840"/>
            <a:ext cx="5055493" cy="4019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392088"/>
          </a:xfrm>
        </p:spPr>
        <p:txBody>
          <a:bodyPr>
            <a:normAutofit fontScale="90000"/>
          </a:bodyPr>
          <a:lstStyle/>
          <a:p>
            <a:pPr algn="ctr"/>
            <a:r>
              <a:rPr lang="hr-HR" sz="3200" dirty="0" smtClean="0"/>
              <a:t/>
            </a:r>
            <a:br>
              <a:rPr lang="hr-HR" sz="3200" dirty="0" smtClean="0"/>
            </a:br>
            <a:r>
              <a:rPr lang="hr-HR" sz="4000" b="1" cap="al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SCHÖNSTATSKA DUHOVNOST</a:t>
            </a:r>
            <a:endParaRPr lang="hr-HR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zervirano mjesto sadržaja 6"/>
          <p:cNvSpPr>
            <a:spLocks noGrp="1"/>
          </p:cNvSpPr>
          <p:nvPr>
            <p:ph sz="quarter" idx="1"/>
          </p:nvPr>
        </p:nvSpPr>
        <p:spPr>
          <a:xfrm>
            <a:off x="395536" y="1772816"/>
            <a:ext cx="4176464" cy="489654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hr-HR" sz="2000" b="1" dirty="0" smtClean="0"/>
              <a:t>	</a:t>
            </a:r>
          </a:p>
          <a:p>
            <a:pPr>
              <a:buNone/>
            </a:pPr>
            <a:r>
              <a:rPr lang="hr-HR" sz="2000" b="1" dirty="0" smtClean="0">
                <a:solidFill>
                  <a:prstClr val="black"/>
                </a:solidFill>
              </a:rPr>
              <a:t>	</a:t>
            </a:r>
            <a:r>
              <a:rPr lang="hr-HR" sz="28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vi-VN" sz="28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Marija</a:t>
            </a:r>
            <a:endParaRPr lang="hr-HR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hr-HR" sz="2000" b="1" dirty="0" smtClean="0"/>
              <a:t>	</a:t>
            </a:r>
            <a:r>
              <a:rPr lang="vi-V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Svugdje gdje je pokret prisutan vidi se slika schönstattske Gospe. Ona nosi naziv: </a:t>
            </a:r>
            <a:r>
              <a:rPr lang="hr-H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vi-VN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Majka Triput Divna</a:t>
            </a:r>
            <a:r>
              <a:rPr lang="vi-V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vi-VN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Kraljica i Pobjednica Schönstattska</a:t>
            </a:r>
            <a:r>
              <a:rPr lang="hr-HR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r>
              <a:rPr lang="vi-VN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vi-VN" sz="2000" b="1" dirty="0" smtClean="0"/>
              <a:t/>
            </a:r>
            <a:br>
              <a:rPr lang="vi-VN" sz="2000" b="1" dirty="0" smtClean="0"/>
            </a:br>
            <a:endParaRPr lang="vi-VN" sz="2000" dirty="0" smtClean="0"/>
          </a:p>
          <a:p>
            <a:endParaRPr lang="hr-HR" sz="2000" dirty="0"/>
          </a:p>
        </p:txBody>
      </p:sp>
      <p:pic>
        <p:nvPicPr>
          <p:cNvPr id="30722" name="Picture 2" descr="Slikovni rezultat za gospa tri put div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556792"/>
            <a:ext cx="3803124" cy="482453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SAVEZ LJUBAVI</a:t>
            </a:r>
            <a:endParaRPr lang="hr-HR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036496" cy="4925144"/>
          </a:xfrm>
        </p:spPr>
        <p:txBody>
          <a:bodyPr>
            <a:normAutofit fontScale="62500" lnSpcReduction="20000"/>
          </a:bodyPr>
          <a:lstStyle/>
          <a:p>
            <a:r>
              <a:rPr lang="hr-HR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 Spona i tajna svih oblika </a:t>
            </a:r>
            <a:r>
              <a:rPr lang="hr-HR" sz="4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schonstattske</a:t>
            </a:r>
            <a:r>
              <a:rPr lang="hr-HR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duhovnosti je </a:t>
            </a:r>
            <a:r>
              <a:rPr lang="hr-HR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Savez ljubavi </a:t>
            </a:r>
            <a:r>
              <a:rPr lang="hr-HR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sa </a:t>
            </a:r>
            <a:r>
              <a:rPr lang="hr-HR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Majkom Triput Divnom.</a:t>
            </a:r>
            <a:r>
              <a:rPr lang="vi-VN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hr-HR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sadržava molbu Majci Božjoj da na poseban način bude nazočna u toj kapelici i da djeluje kao odgojiteljica slobodnog čovjeka. </a:t>
            </a:r>
            <a:r>
              <a:rPr lang="vi-VN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 Savezu ljubavi Marija nas vodi do Presvetog Trojstva i povezuje članove međusobno. </a:t>
            </a:r>
            <a:r>
              <a:rPr lang="hr-HR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Karizma pokreta ima svoje geslo: </a:t>
            </a:r>
            <a:r>
              <a:rPr lang="vi-VN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„Ništa bez Tebe (draga nebeska Majko) – ništa bez nas!“</a:t>
            </a:r>
            <a:r>
              <a:rPr lang="hr-HR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 </a:t>
            </a:r>
            <a:br>
              <a:rPr lang="hr-HR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hr-HR" sz="4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r-HR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Schönstattska</a:t>
            </a:r>
            <a:r>
              <a:rPr lang="hr-HR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duhovnost </a:t>
            </a:r>
            <a:r>
              <a:rPr lang="hr-HR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Saveza Ljubavi</a:t>
            </a:r>
            <a:r>
              <a:rPr lang="hr-HR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i </a:t>
            </a:r>
            <a:r>
              <a:rPr lang="hr-HR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schönstattska</a:t>
            </a:r>
            <a:r>
              <a:rPr lang="hr-HR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zajednica pokušavaju sa svojom karizmom osobne povezanosti sa Majkom Triput Divnom djelovati protiv negativnih pojava vremena i društva u kojem živimo. </a:t>
            </a:r>
            <a:r>
              <a:rPr lang="hr-HR" sz="3200" dirty="0" smtClean="0"/>
              <a:t/>
            </a:r>
            <a:br>
              <a:rPr lang="hr-HR" sz="3200" dirty="0" smtClean="0"/>
            </a:br>
            <a:endParaRPr lang="vi-VN" sz="3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jan">
  <a:themeElements>
    <a:clrScheme name="Medij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j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j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838</TotalTime>
  <Words>1508</Words>
  <Application>Microsoft Office PowerPoint</Application>
  <PresentationFormat>On-screen Show (4:3)</PresentationFormat>
  <Paragraphs>97</Paragraphs>
  <Slides>21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Medijan</vt:lpstr>
      <vt:lpstr>SCHÖNSTATTSKI POKRET</vt:lpstr>
      <vt:lpstr>ŠTO JE SCHÖNSTATT?</vt:lpstr>
      <vt:lpstr>Osnutak: 18. 10. 1914. u Schönstattu (mjesto po kojem je pokret dobio ime).</vt:lpstr>
      <vt:lpstr>OPĆE KARAKTERISTIKE SCHŐNSTATTSKOG POKRETA</vt:lpstr>
      <vt:lpstr>OPĆE KARAKTERISTIKE SCHŐNSTATTSKOG POKRETA</vt:lpstr>
      <vt:lpstr>OPĆE KARAKTERISTIKE SCHŐNSTATTSKOG POKRETA</vt:lpstr>
      <vt:lpstr>CILJ SCHÖNSTATTSKOG POKRETA</vt:lpstr>
      <vt:lpstr> SCHÖNSTATSKA DUHOVNOST</vt:lpstr>
      <vt:lpstr>2. SAVEZ LJUBAVI</vt:lpstr>
      <vt:lpstr> 2. SAVEZ LJUBAVI</vt:lpstr>
      <vt:lpstr>3. KUĆNO SVETIŠTE </vt:lpstr>
      <vt:lpstr>KUĆNO SVETIŠTE</vt:lpstr>
      <vt:lpstr> 3. KUĆNO SVETIŠTE </vt:lpstr>
      <vt:lpstr>KUĆNO SVETIŠTE</vt:lpstr>
      <vt:lpstr>KUĆNO SVETIŠTE</vt:lpstr>
      <vt:lpstr>SCHŐNSTATT KOD HRVATA</vt:lpstr>
      <vt:lpstr>3. “AKCIJA HODOČASNIČKa GOSPa” </vt:lpstr>
      <vt:lpstr> POVIJEST AKCIJE HODOČASNIČKE GOSPE</vt:lpstr>
      <vt:lpstr>KAMPANJA «AKCIJA HODOČASNIČKE GOSPE”</vt:lpstr>
      <vt:lpstr>«AKCIJA HODOČASNIČKE GOSPE”</vt:lpstr>
      <vt:lpstr>«AKCIJA HODOČASNIČKE GOSPE”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Korisnik</dc:creator>
  <cp:lastModifiedBy>maja</cp:lastModifiedBy>
  <cp:revision>94</cp:revision>
  <dcterms:created xsi:type="dcterms:W3CDTF">2017-03-04T14:02:58Z</dcterms:created>
  <dcterms:modified xsi:type="dcterms:W3CDTF">2017-10-06T19:37:22Z</dcterms:modified>
</cp:coreProperties>
</file>